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Montserrat"/>
      <p:regular r:id="rId39"/>
      <p:bold r:id="rId40"/>
      <p:italic r:id="rId41"/>
      <p:boldItalic r:id="rId42"/>
    </p:embeddedFont>
    <p:embeddedFont>
      <p:font typeface="Average"/>
      <p:regular r:id="rId43"/>
    </p:embeddedFont>
    <p:embeddedFont>
      <p:font typeface="Oswald"/>
      <p:regular r:id="rId44"/>
      <p:bold r:id="rId45"/>
    </p:embeddedFont>
    <p:embeddedFont>
      <p:font typeface="Comfortaa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8" roundtripDataSignature="AMtx7mgVZuIrwgSrMNH7Yzg46skWMDcI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44" Type="http://schemas.openxmlformats.org/officeDocument/2006/relationships/font" Target="fonts/Oswald-regular.fntdata"/><Relationship Id="rId21" Type="http://schemas.openxmlformats.org/officeDocument/2006/relationships/slide" Target="slides/slide16.xml"/><Relationship Id="rId43" Type="http://schemas.openxmlformats.org/officeDocument/2006/relationships/font" Target="fonts/Average-regular.fntdata"/><Relationship Id="rId24" Type="http://schemas.openxmlformats.org/officeDocument/2006/relationships/slide" Target="slides/slide19.xml"/><Relationship Id="rId46" Type="http://schemas.openxmlformats.org/officeDocument/2006/relationships/font" Target="fonts/Comfortaa-regular.fntdata"/><Relationship Id="rId23" Type="http://schemas.openxmlformats.org/officeDocument/2006/relationships/slide" Target="slides/slide18.xml"/><Relationship Id="rId45" Type="http://schemas.openxmlformats.org/officeDocument/2006/relationships/font" Target="fonts/Oswa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customschemas.google.com/relationships/presentationmetadata" Target="metadata"/><Relationship Id="rId25" Type="http://schemas.openxmlformats.org/officeDocument/2006/relationships/slide" Target="slides/slide20.xml"/><Relationship Id="rId47" Type="http://schemas.openxmlformats.org/officeDocument/2006/relationships/font" Target="fonts/Comfortaa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81e44e9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1081e44e9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ff3e0a9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cff3e0a9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ff3e0a9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cff3e0a9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ff3e0a9e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cff3e0a9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8b043fe6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108b043fe6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ff3e0a9e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cff3e0a9e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ff3e0a9e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cff3e0a9e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ff3e0a9e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cff3e0a9e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cff3e0a9e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cff3e0a9e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ff3e0a9e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cff3e0a9e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6e76171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106e76171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47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47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47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7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47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47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1" name="Google Shape;51;p5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7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57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5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8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19;p4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" name="Google Shape;20;p4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" name="Google Shape;21;p48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4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4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" name="Google Shape;32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" name="Google Shape;44;p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" name="Google Shape;47;p5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8" name="Google Shape;48;p5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b="0" i="0" sz="18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b="0" i="0" sz="14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4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image" Target="../media/image43.png"/><Relationship Id="rId7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s.wikipedia.org/w/index.php?title=Compagnie_G%C3%A9n%C3%A9rale_A%C3%A9ropostale&amp;action=edit&amp;redlink=1" TargetMode="External"/><Relationship Id="rId4" Type="http://schemas.openxmlformats.org/officeDocument/2006/relationships/hyperlink" Target="https://es.wikipedia.org/wiki/Pierre-Georges_Lat%C3%A9co%C3%A8re" TargetMode="External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jpg"/><Relationship Id="rId4" Type="http://schemas.openxmlformats.org/officeDocument/2006/relationships/image" Target="../media/image5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10" Type="http://schemas.openxmlformats.org/officeDocument/2006/relationships/image" Target="../media/image10.png"/><Relationship Id="rId9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11" Type="http://schemas.openxmlformats.org/officeDocument/2006/relationships/image" Target="../media/image11.png"/><Relationship Id="rId10" Type="http://schemas.openxmlformats.org/officeDocument/2006/relationships/image" Target="../media/image5.png"/><Relationship Id="rId12" Type="http://schemas.openxmlformats.org/officeDocument/2006/relationships/image" Target="../media/image12.png"/><Relationship Id="rId9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6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">
                <a:solidFill>
                  <a:srgbClr val="20124D"/>
                </a:solidFill>
              </a:rPr>
              <a:t>Informe estratégico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487000" y="3317100"/>
            <a:ext cx="78015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61538"/>
              <a:buNone/>
            </a:pPr>
            <a:r>
              <a:rPr b="1" lang="es" sz="13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INTEGRANTES:</a:t>
            </a:r>
            <a:endParaRPr b="1" sz="13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3067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ct val="100000"/>
              <a:buFont typeface="Montserrat"/>
              <a:buChar char="-"/>
            </a:pPr>
            <a:r>
              <a:rPr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Bonifacio López Belén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3067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ct val="100000"/>
              <a:buFont typeface="Montserrat"/>
              <a:buChar char="-"/>
            </a:pPr>
            <a:r>
              <a:rPr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Chávez Paredes José Alberto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3067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ct val="100000"/>
              <a:buFont typeface="Montserrat"/>
              <a:buChar char="-"/>
            </a:pPr>
            <a:r>
              <a:rPr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Contreras Medrano Carlos Alberto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3067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Nuñez Zeballos García Andrés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3067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ct val="100000"/>
              <a:buFont typeface="Montserrat"/>
              <a:buChar char="-"/>
            </a:pPr>
            <a:r>
              <a:rPr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Román Santos Valery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13067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ct val="100000"/>
              <a:buFont typeface="Montserrat"/>
              <a:buChar char="-"/>
            </a:pPr>
            <a:r>
              <a:rPr lang="e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Vilca Apaza Christian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type="title"/>
          </p:nvPr>
        </p:nvSpPr>
        <p:spPr>
          <a:xfrm>
            <a:off x="532325" y="333875"/>
            <a:ext cx="62271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20124D"/>
                </a:solidFill>
              </a:rPr>
              <a:t>Compatibilidad semántica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145" name="Google Shape;145;p15"/>
          <p:cNvSpPr txBox="1"/>
          <p:nvPr>
            <p:ph idx="4294967295" type="body"/>
          </p:nvPr>
        </p:nvSpPr>
        <p:spPr>
          <a:xfrm>
            <a:off x="591100" y="1359963"/>
            <a:ext cx="2732700" cy="3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Baja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, la marca gráfica no cuenta con una relación evidente con el nombre de la empresa, 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actualmente cuenta con un símbolo abstracto.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Ideal: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La marca no necesita</a:t>
            </a:r>
            <a:r>
              <a:rPr i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 plasmar la identidad de ésta en un símbolo.</a:t>
            </a:r>
            <a:endParaRPr i="1"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p15"/>
          <p:cNvPicPr preferRelativeResize="0"/>
          <p:nvPr/>
        </p:nvPicPr>
        <p:blipFill rotWithShape="1">
          <a:blip r:embed="rId3">
            <a:alphaModFix/>
          </a:blip>
          <a:srcRect b="29637" l="85564" r="0" t="33353"/>
          <a:stretch/>
        </p:blipFill>
        <p:spPr>
          <a:xfrm>
            <a:off x="5488200" y="1291975"/>
            <a:ext cx="2423250" cy="34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idx="4294967295" type="body"/>
          </p:nvPr>
        </p:nvSpPr>
        <p:spPr>
          <a:xfrm>
            <a:off x="627850" y="1299300"/>
            <a:ext cx="3284400" cy="3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Media - Alta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, el logo de la empresa cuenta con un elemento innecesario.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Ideal: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La marca puede mejorar su nivel, solo teniendo un elemento.</a:t>
            </a:r>
            <a:endParaRPr i="1"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7200"/>
              <a:buNone/>
            </a:pPr>
            <a:r>
              <a:t/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16"/>
          <p:cNvSpPr txBox="1"/>
          <p:nvPr>
            <p:ph type="title"/>
          </p:nvPr>
        </p:nvSpPr>
        <p:spPr>
          <a:xfrm>
            <a:off x="532325" y="505300"/>
            <a:ext cx="62271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solidFill>
                <a:srgbClr val="2012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20124D"/>
                </a:solidFill>
              </a:rPr>
              <a:t>Suficiencia: </a:t>
            </a:r>
            <a:endParaRPr>
              <a:solidFill>
                <a:srgbClr val="20124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solidFill>
                <a:srgbClr val="20124D"/>
              </a:solidFill>
            </a:endParaRPr>
          </a:p>
        </p:txBody>
      </p:sp>
      <p:pic>
        <p:nvPicPr>
          <p:cNvPr id="153" name="Google Shape;153;p16"/>
          <p:cNvPicPr preferRelativeResize="0"/>
          <p:nvPr/>
        </p:nvPicPr>
        <p:blipFill rotWithShape="1">
          <a:blip r:embed="rId3">
            <a:alphaModFix/>
          </a:blip>
          <a:srcRect b="29637" l="0" r="14133" t="33353"/>
          <a:stretch/>
        </p:blipFill>
        <p:spPr>
          <a:xfrm>
            <a:off x="4795323" y="964225"/>
            <a:ext cx="31161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 rotWithShape="1">
          <a:blip r:embed="rId3">
            <a:alphaModFix/>
          </a:blip>
          <a:srcRect b="29637" l="85564" r="0" t="33353"/>
          <a:stretch/>
        </p:blipFill>
        <p:spPr>
          <a:xfrm>
            <a:off x="5935075" y="2414450"/>
            <a:ext cx="1039225" cy="14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/>
          <p:nvPr>
            <p:ph type="title"/>
          </p:nvPr>
        </p:nvSpPr>
        <p:spPr>
          <a:xfrm>
            <a:off x="490250" y="357100"/>
            <a:ext cx="45156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20124D"/>
                </a:solidFill>
              </a:rPr>
              <a:t>Versatilidad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160" name="Google Shape;160;p14"/>
          <p:cNvSpPr txBox="1"/>
          <p:nvPr>
            <p:ph idx="4294967295" type="body"/>
          </p:nvPr>
        </p:nvSpPr>
        <p:spPr>
          <a:xfrm>
            <a:off x="543875" y="1274225"/>
            <a:ext cx="2747400" cy="31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35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Alta</a:t>
            </a:r>
            <a:endParaRPr b="1" sz="1235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35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 Airfrance firma con el mismo rendimiento en diferentes mensajes de la institución y en cualquier plataforma.</a:t>
            </a:r>
            <a:endParaRPr sz="1235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35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35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Ideal:</a:t>
            </a:r>
            <a:endParaRPr sz="1235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La marca debe continuar con el mismo nivel de versatilidad.</a:t>
            </a:r>
            <a:endParaRPr i="1"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35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35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235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235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14"/>
          <p:cNvPicPr preferRelativeResize="0"/>
          <p:nvPr/>
        </p:nvPicPr>
        <p:blipFill rotWithShape="1">
          <a:blip r:embed="rId3">
            <a:alphaModFix/>
          </a:blip>
          <a:srcRect b="0" l="0" r="44280" t="0"/>
          <a:stretch/>
        </p:blipFill>
        <p:spPr>
          <a:xfrm>
            <a:off x="6873425" y="564150"/>
            <a:ext cx="1996924" cy="20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800" y="422475"/>
            <a:ext cx="3088261" cy="20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7000" y="2711625"/>
            <a:ext cx="4237529" cy="205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4"/>
          <p:cNvPicPr preferRelativeResize="0"/>
          <p:nvPr/>
        </p:nvPicPr>
        <p:blipFill rotWithShape="1">
          <a:blip r:embed="rId6">
            <a:alphaModFix/>
          </a:blip>
          <a:srcRect b="0" l="0" r="33932" t="0"/>
          <a:stretch/>
        </p:blipFill>
        <p:spPr>
          <a:xfrm>
            <a:off x="6687400" y="2896375"/>
            <a:ext cx="1996925" cy="2013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"/>
          <p:cNvSpPr txBox="1"/>
          <p:nvPr>
            <p:ph type="title"/>
          </p:nvPr>
        </p:nvSpPr>
        <p:spPr>
          <a:xfrm>
            <a:off x="490250" y="326500"/>
            <a:ext cx="36789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20124D"/>
                </a:solidFill>
              </a:rPr>
              <a:t>Vigencia</a:t>
            </a:r>
            <a:endParaRPr>
              <a:solidFill>
                <a:srgbClr val="20124D"/>
              </a:solidFill>
            </a:endParaRPr>
          </a:p>
        </p:txBody>
      </p:sp>
      <p:pic>
        <p:nvPicPr>
          <p:cNvPr id="170" name="Google Shape;1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847" y="531650"/>
            <a:ext cx="3307025" cy="20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3"/>
          <p:cNvPicPr preferRelativeResize="0"/>
          <p:nvPr/>
        </p:nvPicPr>
        <p:blipFill rotWithShape="1">
          <a:blip r:embed="rId3">
            <a:alphaModFix/>
          </a:blip>
          <a:srcRect b="0" l="66714" r="0" t="53375"/>
          <a:stretch/>
        </p:blipFill>
        <p:spPr>
          <a:xfrm>
            <a:off x="5788200" y="3237450"/>
            <a:ext cx="1517701" cy="131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3"/>
          <p:cNvSpPr txBox="1"/>
          <p:nvPr>
            <p:ph idx="4294967295" type="body"/>
          </p:nvPr>
        </p:nvSpPr>
        <p:spPr>
          <a:xfrm>
            <a:off x="584950" y="1295050"/>
            <a:ext cx="3087300" cy="3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35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Baja</a:t>
            </a:r>
            <a:r>
              <a:rPr lang="es" sz="1235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235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35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El símbolo no es óptimo para que </a:t>
            </a:r>
            <a:r>
              <a:rPr lang="es" sz="1235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acompañe</a:t>
            </a:r>
            <a:r>
              <a:rPr lang="es" sz="1235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 durante toda la trayectoria de la marca.</a:t>
            </a:r>
            <a:endParaRPr sz="1235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35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35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35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Ideal:</a:t>
            </a:r>
            <a:endParaRPr sz="1235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35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No requiere de un símbolo para su trayectoria de vida.</a:t>
            </a:r>
            <a:endParaRPr i="1" sz="1235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235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 txBox="1"/>
          <p:nvPr>
            <p:ph type="title"/>
          </p:nvPr>
        </p:nvSpPr>
        <p:spPr>
          <a:xfrm>
            <a:off x="532325" y="505300"/>
            <a:ext cx="62271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20124D"/>
                </a:solidFill>
              </a:rPr>
              <a:t> </a:t>
            </a:r>
            <a:endParaRPr>
              <a:solidFill>
                <a:srgbClr val="2012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solidFill>
                <a:srgbClr val="2012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20124D"/>
                </a:solidFill>
              </a:rPr>
              <a:t>Reproducibilidad:</a:t>
            </a:r>
            <a:endParaRPr>
              <a:solidFill>
                <a:srgbClr val="2012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20124D"/>
                </a:solidFill>
              </a:rPr>
              <a:t> </a:t>
            </a:r>
            <a:endParaRPr>
              <a:solidFill>
                <a:srgbClr val="20124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solidFill>
                <a:srgbClr val="20124D"/>
              </a:solidFill>
            </a:endParaRPr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25" y="3350225"/>
            <a:ext cx="3870875" cy="16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 rotWithShape="1">
          <a:blip r:embed="rId4">
            <a:alphaModFix/>
          </a:blip>
          <a:srcRect b="21303" l="0" r="60913" t="0"/>
          <a:stretch/>
        </p:blipFill>
        <p:spPr>
          <a:xfrm>
            <a:off x="4441900" y="2571754"/>
            <a:ext cx="1720249" cy="231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1900" y="292350"/>
            <a:ext cx="2159483" cy="210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5525" y="292340"/>
            <a:ext cx="2517425" cy="252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0051" y="2649375"/>
            <a:ext cx="2699718" cy="23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 txBox="1"/>
          <p:nvPr>
            <p:ph idx="4294967295" type="body"/>
          </p:nvPr>
        </p:nvSpPr>
        <p:spPr>
          <a:xfrm>
            <a:off x="627850" y="1389700"/>
            <a:ext cx="2994000" cy="3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Alta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La calidad en distintos medios y tamaños es óptima.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Ideal: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i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La marca debe continuar con el mismo nivel de reproducibilidad.</a:t>
            </a:r>
            <a:endParaRPr i="1"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490250" y="526350"/>
            <a:ext cx="62271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20124D"/>
                </a:solidFill>
              </a:rPr>
              <a:t>Legibilidad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189" name="Google Shape;189;p20"/>
          <p:cNvSpPr txBox="1"/>
          <p:nvPr>
            <p:ph idx="4294967295" type="body"/>
          </p:nvPr>
        </p:nvSpPr>
        <p:spPr>
          <a:xfrm>
            <a:off x="588125" y="1410750"/>
            <a:ext cx="3285900" cy="3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Alta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Airfrance es legible es su mayor y menor capacidad, es decir que es reconocible sus 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características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 formales.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Ideal: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La marca debe continuar con el mismo nivel de legibilidad.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425" y="2517975"/>
            <a:ext cx="3039149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000" y="301550"/>
            <a:ext cx="3197825" cy="27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1162" y="2815500"/>
            <a:ext cx="2943225" cy="20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490250" y="526350"/>
            <a:ext cx="62271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20124D"/>
                </a:solidFill>
              </a:rPr>
              <a:t>Inteligibilidad</a:t>
            </a:r>
            <a:endParaRPr>
              <a:solidFill>
                <a:srgbClr val="20124D"/>
              </a:solidFill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800" y="1047750"/>
            <a:ext cx="3048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>
            <p:ph idx="4294967295" type="body"/>
          </p:nvPr>
        </p:nvSpPr>
        <p:spPr>
          <a:xfrm>
            <a:off x="490250" y="1410750"/>
            <a:ext cx="3062400" cy="3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Media/Baja</a:t>
            </a:r>
            <a:endParaRPr b="1"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l signo</a:t>
            </a:r>
            <a:r>
              <a:rPr b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en algunos aspectos presenta dificultades, pueden adoptar otro significado, tiene problemas para ser comprendido.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i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Ideal:</a:t>
            </a:r>
            <a:endParaRPr i="1"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i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La marca no requiere de un símbolo para que sea comprendido con facilidad.</a:t>
            </a:r>
            <a:endParaRPr i="1"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490250" y="526350"/>
            <a:ext cx="62271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20124D"/>
                </a:solidFill>
              </a:rPr>
              <a:t>Pregnancia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205" name="Google Shape;205;p24"/>
          <p:cNvSpPr txBox="1"/>
          <p:nvPr>
            <p:ph idx="4294967295" type="body"/>
          </p:nvPr>
        </p:nvSpPr>
        <p:spPr>
          <a:xfrm>
            <a:off x="568975" y="1463225"/>
            <a:ext cx="3062400" cy="3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Media</a:t>
            </a:r>
            <a:endParaRPr b="1"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El símbolo tiene facilidad de ser recordado pero no se reconoce fácilmente.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i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Ideal:</a:t>
            </a:r>
            <a:endParaRPr i="1"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i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La marca no necesita de  un símbolo para ser identificada y recordada.</a:t>
            </a:r>
            <a:endParaRPr i="1"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725" y="1029300"/>
            <a:ext cx="4573415" cy="92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 rotWithShape="1">
          <a:blip r:embed="rId4">
            <a:alphaModFix/>
          </a:blip>
          <a:srcRect b="29637" l="85564" r="0" t="33353"/>
          <a:stretch/>
        </p:blipFill>
        <p:spPr>
          <a:xfrm>
            <a:off x="5165275" y="2229200"/>
            <a:ext cx="2146825" cy="30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>
            <p:ph type="title"/>
          </p:nvPr>
        </p:nvSpPr>
        <p:spPr>
          <a:xfrm>
            <a:off x="490250" y="526350"/>
            <a:ext cx="62271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20124D"/>
                </a:solidFill>
              </a:rPr>
              <a:t>Vocatividad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213" name="Google Shape;213;p21"/>
          <p:cNvSpPr txBox="1"/>
          <p:nvPr>
            <p:ph idx="4294967295" type="body"/>
          </p:nvPr>
        </p:nvSpPr>
        <p:spPr>
          <a:xfrm>
            <a:off x="581525" y="1410750"/>
            <a:ext cx="3678900" cy="3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Medio alta</a:t>
            </a:r>
            <a:endParaRPr b="1"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El 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logotipo con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símbolo tiene lo suficiente para llamar la atención, que va con el estilo de la marca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Ideal: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La marca requiere destacar entre las demás de su rubro, pero también debe procurar evitar ser estridente, debido a los requerimientos que indica el perfil es muy importante que permanezca institucional.</a:t>
            </a:r>
            <a:endParaRPr i="1"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1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p21"/>
          <p:cNvPicPr preferRelativeResize="0"/>
          <p:nvPr/>
        </p:nvPicPr>
        <p:blipFill rotWithShape="1">
          <a:blip r:embed="rId3">
            <a:alphaModFix/>
          </a:blip>
          <a:srcRect b="4478" l="83627" r="6" t="3945"/>
          <a:stretch/>
        </p:blipFill>
        <p:spPr>
          <a:xfrm>
            <a:off x="8832879" y="463150"/>
            <a:ext cx="249525" cy="419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4926" y="3585175"/>
            <a:ext cx="4315050" cy="8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type="title"/>
          </p:nvPr>
        </p:nvSpPr>
        <p:spPr>
          <a:xfrm>
            <a:off x="490250" y="526350"/>
            <a:ext cx="62271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20124D"/>
                </a:solidFill>
              </a:rPr>
              <a:t>Singularidad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221" name="Google Shape;221;p23"/>
          <p:cNvSpPr txBox="1"/>
          <p:nvPr>
            <p:ph idx="4294967295" type="body"/>
          </p:nvPr>
        </p:nvSpPr>
        <p:spPr>
          <a:xfrm>
            <a:off x="521700" y="1259075"/>
            <a:ext cx="31290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Media alta</a:t>
            </a:r>
            <a:endParaRPr b="1"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Su 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símbolo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diferencia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 frente a los de sus competidores, 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destaca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Ideal: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La marca requiere una identificación distinta a sus competidores.</a:t>
            </a:r>
            <a:endParaRPr i="1"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4775" y="1259075"/>
            <a:ext cx="4606792" cy="30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/>
          <p:nvPr>
            <p:ph type="title"/>
          </p:nvPr>
        </p:nvSpPr>
        <p:spPr>
          <a:xfrm>
            <a:off x="311700" y="0"/>
            <a:ext cx="28080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4444"/>
              <a:buNone/>
            </a:pPr>
            <a:r>
              <a:rPr lang="es">
                <a:solidFill>
                  <a:srgbClr val="20124D"/>
                </a:solidFill>
              </a:rPr>
              <a:t>Perfil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67" name="Google Shape;67;p2"/>
          <p:cNvSpPr txBox="1"/>
          <p:nvPr>
            <p:ph idx="1" type="body"/>
          </p:nvPr>
        </p:nvSpPr>
        <p:spPr>
          <a:xfrm>
            <a:off x="311700" y="462500"/>
            <a:ext cx="3660300" cy="44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74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mfortaa"/>
              <a:buChar char="●"/>
            </a:pPr>
            <a:r>
              <a:rPr lang="es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Air France esta empresa se dedica al Transporte </a:t>
            </a:r>
            <a:r>
              <a:rPr lang="es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aéreo</a:t>
            </a:r>
            <a:r>
              <a:rPr lang="es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internacional de pasajeros,  fue fundada el 30 de agosto de 1933 producto de la fusión de Air Orient, </a:t>
            </a:r>
            <a:r>
              <a:rPr lang="es" sz="900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Compagnie Générale Aéropostale</a:t>
            </a:r>
            <a:r>
              <a:rPr lang="es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 de </a:t>
            </a:r>
            <a:r>
              <a:rPr lang="es" sz="900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Pierre-Georges Latécoère</a:t>
            </a:r>
            <a:r>
              <a:rPr lang="es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Société Générale de Transport Aérien.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74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mfortaa"/>
              <a:buChar char="●"/>
            </a:pPr>
            <a:r>
              <a:rPr lang="es" sz="900">
                <a:solidFill>
                  <a:srgbClr val="4D5156"/>
                </a:solidFill>
                <a:latin typeface="Comfortaa"/>
                <a:ea typeface="Comfortaa"/>
                <a:cs typeface="Comfortaa"/>
                <a:sym typeface="Comfortaa"/>
              </a:rPr>
              <a:t>Esta compañía ha transportado a 43,3 millones de pasajeros y obtenido unos beneficios de 12,53 mil millones de euros entre abril de 2001 y marzo de 2002. Tiene rutas entre 345 ciudades en 85 países y cuenta con más de 64000 empleados. Alta experiencia en el mercado.</a:t>
            </a:r>
            <a:endParaRPr sz="900">
              <a:solidFill>
                <a:srgbClr val="4D515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D515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74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mfortaa"/>
              <a:buChar char="●"/>
            </a:pPr>
            <a:r>
              <a:rPr lang="es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Esta aerolínea también se dedica al envío de paquetería y courier.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mfortaa"/>
              <a:buChar char="●"/>
            </a:pPr>
            <a:r>
              <a:rPr lang="es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Todas sus sedes se encuentran en Francia y tiene diversos destinos a todos el mundo, a cada continente. Puede tener una competición notable frente a otras empresas.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mfortaa"/>
              <a:buChar char="●"/>
            </a:pPr>
            <a:r>
              <a:rPr lang="es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Atención al público son por medio de un Call Center que tiene atención las 24 hrs.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omfortaa"/>
              <a:buChar char="●"/>
            </a:pPr>
            <a:r>
              <a:rPr lang="es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Rubro de alta competencia.(Aerolíneas)</a:t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9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285750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900"/>
              <a:buFont typeface="Comfortaa"/>
              <a:buChar char="●"/>
            </a:pPr>
            <a:r>
              <a:rPr lang="es" sz="9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Se enfoca en brindar un servicio de excelencia en atención al cliente para que tenga una gran experiencia.</a:t>
            </a:r>
            <a:endParaRPr sz="900">
              <a:solidFill>
                <a:srgbClr val="66666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8" name="Google Shape;68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4650" y="1801100"/>
            <a:ext cx="4783027" cy="45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/>
          <p:nvPr>
            <p:ph type="title"/>
          </p:nvPr>
        </p:nvSpPr>
        <p:spPr>
          <a:xfrm>
            <a:off x="532325" y="505300"/>
            <a:ext cx="62271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20124D"/>
                </a:solidFill>
              </a:rPr>
              <a:t> </a:t>
            </a:r>
            <a:endParaRPr>
              <a:solidFill>
                <a:srgbClr val="2012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solidFill>
                <a:srgbClr val="2012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20124D"/>
                </a:solidFill>
              </a:rPr>
              <a:t>Declinabilidad:</a:t>
            </a:r>
            <a:endParaRPr>
              <a:solidFill>
                <a:srgbClr val="20124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20124D"/>
                </a:solidFill>
              </a:rPr>
              <a:t> </a:t>
            </a:r>
            <a:endParaRPr>
              <a:solidFill>
                <a:srgbClr val="20124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solidFill>
                <a:srgbClr val="20124D"/>
              </a:solidFill>
            </a:endParaRPr>
          </a:p>
        </p:txBody>
      </p:sp>
      <p:pic>
        <p:nvPicPr>
          <p:cNvPr id="228" name="Google Shape;2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275" y="1577100"/>
            <a:ext cx="4367300" cy="5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7"/>
          <p:cNvSpPr txBox="1"/>
          <p:nvPr>
            <p:ph idx="4294967295" type="body"/>
          </p:nvPr>
        </p:nvSpPr>
        <p:spPr>
          <a:xfrm>
            <a:off x="568975" y="1463225"/>
            <a:ext cx="3062400" cy="3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Baja:</a:t>
            </a:r>
            <a:endParaRPr b="1"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No presenta 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cohesión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 entre su 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símbolo</a:t>
            </a: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 y los diferentes elementos visuales.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i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Ideal:</a:t>
            </a:r>
            <a:endParaRPr i="1"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i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Debe explotar sus recursos como la tipografía o sus gamas de colores.</a:t>
            </a:r>
            <a:endParaRPr b="1"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075" y="2293349"/>
            <a:ext cx="2843699" cy="9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8375" y="3438825"/>
            <a:ext cx="320040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type="title"/>
          </p:nvPr>
        </p:nvSpPr>
        <p:spPr>
          <a:xfrm>
            <a:off x="490250" y="526350"/>
            <a:ext cx="62271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20124D"/>
                </a:solidFill>
              </a:rPr>
              <a:t>Valor acumulado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237" name="Google Shape;237;p26"/>
          <p:cNvSpPr txBox="1"/>
          <p:nvPr>
            <p:ph idx="4294967295" type="body"/>
          </p:nvPr>
        </p:nvSpPr>
        <p:spPr>
          <a:xfrm>
            <a:off x="4240800" y="660750"/>
            <a:ext cx="38460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s" sz="10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La tipografía es el </a:t>
            </a:r>
            <a:r>
              <a:rPr lang="es" sz="10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único</a:t>
            </a:r>
            <a:r>
              <a:rPr lang="es" sz="10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 elemento que puede ser conservado durante la trayectoria de la empresa; </a:t>
            </a:r>
            <a:r>
              <a:rPr lang="es" sz="10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así</a:t>
            </a:r>
            <a:r>
              <a:rPr lang="es" sz="10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 como la gama de colores.</a:t>
            </a:r>
            <a:endParaRPr sz="10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1" sz="10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i="1" lang="es" sz="10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i="1" sz="10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300" y="2696825"/>
            <a:ext cx="5191025" cy="105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81e44e928_0_0"/>
          <p:cNvSpPr txBox="1"/>
          <p:nvPr>
            <p:ph type="title"/>
          </p:nvPr>
        </p:nvSpPr>
        <p:spPr>
          <a:xfrm>
            <a:off x="490250" y="526350"/>
            <a:ext cx="62271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20124D"/>
                </a:solidFill>
              </a:rPr>
              <a:t>Rediseño</a:t>
            </a:r>
            <a:endParaRPr>
              <a:solidFill>
                <a:srgbClr val="20124D"/>
              </a:solidFill>
            </a:endParaRPr>
          </a:p>
        </p:txBody>
      </p:sp>
      <p:pic>
        <p:nvPicPr>
          <p:cNvPr id="244" name="Google Shape;244;g1081e44e92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600" y="2101025"/>
            <a:ext cx="8610002" cy="8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265500" y="1662425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">
                <a:solidFill>
                  <a:srgbClr val="20124D"/>
                </a:solidFill>
              </a:rPr>
              <a:t>Piezas de comunicación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250" name="Google Shape;250;p2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100"/>
              <a:buFont typeface="Montserrat"/>
              <a:buChar char="●"/>
            </a:pPr>
            <a:r>
              <a:rPr lang="es" sz="11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Posts para redes. </a:t>
            </a:r>
            <a:endParaRPr sz="11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100"/>
              <a:buFont typeface="Montserrat"/>
              <a:buChar char="●"/>
            </a:pPr>
            <a:r>
              <a:rPr lang="es" sz="11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Página web.</a:t>
            </a:r>
            <a:endParaRPr sz="11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100"/>
              <a:buFont typeface="Montserrat"/>
              <a:buChar char="●"/>
            </a:pPr>
            <a:r>
              <a:rPr lang="es" sz="11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Papelería </a:t>
            </a:r>
            <a:endParaRPr sz="11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1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- Hoja membretada</a:t>
            </a:r>
            <a:endParaRPr sz="11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100"/>
              <a:buFont typeface="Montserrat"/>
              <a:buChar char="●"/>
            </a:pPr>
            <a:r>
              <a:rPr lang="es" sz="11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Medio de transporte (avión).</a:t>
            </a:r>
            <a:endParaRPr sz="11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100"/>
              <a:buFont typeface="Montserrat"/>
              <a:buChar char="●"/>
            </a:pPr>
            <a:r>
              <a:rPr lang="es" sz="11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Publicidad exterior.  </a:t>
            </a:r>
            <a:endParaRPr sz="11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100"/>
              <a:buFont typeface="Montserrat"/>
              <a:buChar char="●"/>
            </a:pPr>
            <a:r>
              <a:rPr lang="es" sz="11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Logo mural 3d. </a:t>
            </a:r>
            <a:endParaRPr sz="11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100"/>
              <a:buFont typeface="Montserrat"/>
              <a:buChar char="●"/>
            </a:pPr>
            <a:r>
              <a:rPr lang="es" sz="11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Uniforme.</a:t>
            </a:r>
            <a:endParaRPr sz="11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100"/>
              <a:buFont typeface="Montserrat"/>
              <a:buChar char="●"/>
            </a:pPr>
            <a:r>
              <a:rPr lang="es" sz="11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Asientos.</a:t>
            </a:r>
            <a:endParaRPr sz="11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ff3e0a9e8_0_0"/>
          <p:cNvSpPr txBox="1"/>
          <p:nvPr>
            <p:ph type="title"/>
          </p:nvPr>
        </p:nvSpPr>
        <p:spPr>
          <a:xfrm>
            <a:off x="265500" y="1662425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">
                <a:solidFill>
                  <a:srgbClr val="20124D"/>
                </a:solidFill>
              </a:rPr>
              <a:t>Post para redes</a:t>
            </a:r>
            <a:endParaRPr>
              <a:solidFill>
                <a:srgbClr val="20124D"/>
              </a:solidFill>
            </a:endParaRPr>
          </a:p>
        </p:txBody>
      </p:sp>
      <p:pic>
        <p:nvPicPr>
          <p:cNvPr id="256" name="Google Shape;256;gcff3e0a9e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3" y="1167200"/>
            <a:ext cx="4565250" cy="280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ff3e0a9e8_0_5"/>
          <p:cNvSpPr txBox="1"/>
          <p:nvPr>
            <p:ph type="title"/>
          </p:nvPr>
        </p:nvSpPr>
        <p:spPr>
          <a:xfrm>
            <a:off x="265500" y="1662425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">
                <a:solidFill>
                  <a:srgbClr val="20124D"/>
                </a:solidFill>
              </a:rPr>
              <a:t>Página WEB</a:t>
            </a:r>
            <a:endParaRPr>
              <a:solidFill>
                <a:srgbClr val="20124D"/>
              </a:solidFill>
            </a:endParaRPr>
          </a:p>
        </p:txBody>
      </p:sp>
      <p:pic>
        <p:nvPicPr>
          <p:cNvPr id="262" name="Google Shape;262;gcff3e0a9e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425" y="1610013"/>
            <a:ext cx="4134874" cy="19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ff3e0a9e8_0_10"/>
          <p:cNvSpPr txBox="1"/>
          <p:nvPr>
            <p:ph type="title"/>
          </p:nvPr>
        </p:nvSpPr>
        <p:spPr>
          <a:xfrm>
            <a:off x="265500" y="1662425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">
                <a:solidFill>
                  <a:srgbClr val="20124D"/>
                </a:solidFill>
              </a:rPr>
              <a:t>Papelería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268" name="Google Shape;268;gcff3e0a9e8_0_10"/>
          <p:cNvSpPr/>
          <p:nvPr/>
        </p:nvSpPr>
        <p:spPr>
          <a:xfrm>
            <a:off x="4572000" y="0"/>
            <a:ext cx="4572000" cy="514350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gcff3e0a9e8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125" y="1360488"/>
            <a:ext cx="1861849" cy="26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cff3e0a9e8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476" y="1360496"/>
            <a:ext cx="1861849" cy="2633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108b043fe6b_1_2"/>
          <p:cNvPicPr preferRelativeResize="0"/>
          <p:nvPr/>
        </p:nvPicPr>
        <p:blipFill rotWithShape="1">
          <a:blip r:embed="rId3">
            <a:alphaModFix/>
          </a:blip>
          <a:srcRect b="19517" l="9539" r="9409" t="19754"/>
          <a:stretch/>
        </p:blipFill>
        <p:spPr>
          <a:xfrm>
            <a:off x="1018313" y="356900"/>
            <a:ext cx="7107374" cy="42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ff3e0a9e8_0_15"/>
          <p:cNvSpPr txBox="1"/>
          <p:nvPr>
            <p:ph type="title"/>
          </p:nvPr>
        </p:nvSpPr>
        <p:spPr>
          <a:xfrm>
            <a:off x="265500" y="1662425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">
                <a:solidFill>
                  <a:srgbClr val="20124D"/>
                </a:solidFill>
              </a:rPr>
              <a:t>Medio de transporte</a:t>
            </a:r>
            <a:endParaRPr>
              <a:solidFill>
                <a:srgbClr val="20124D"/>
              </a:solidFill>
            </a:endParaRPr>
          </a:p>
        </p:txBody>
      </p:sp>
      <p:pic>
        <p:nvPicPr>
          <p:cNvPr id="281" name="Google Shape;281;gcff3e0a9e8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400" y="1380250"/>
            <a:ext cx="4929603" cy="22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ff3e0a9e8_0_20"/>
          <p:cNvSpPr txBox="1"/>
          <p:nvPr>
            <p:ph type="title"/>
          </p:nvPr>
        </p:nvSpPr>
        <p:spPr>
          <a:xfrm>
            <a:off x="265500" y="1662425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">
                <a:solidFill>
                  <a:srgbClr val="20124D"/>
                </a:solidFill>
              </a:rPr>
              <a:t>Publicidad exterior</a:t>
            </a:r>
            <a:endParaRPr>
              <a:solidFill>
                <a:srgbClr val="20124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/>
          <p:nvPr>
            <p:ph type="title"/>
          </p:nvPr>
        </p:nvSpPr>
        <p:spPr>
          <a:xfrm>
            <a:off x="671250" y="20076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>
                <a:solidFill>
                  <a:srgbClr val="20124D"/>
                </a:solidFill>
              </a:rPr>
              <a:t>Contexto marcario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74" name="Google Shape;74;p5"/>
          <p:cNvSpPr txBox="1"/>
          <p:nvPr>
            <p:ph idx="4294967295" type="subTitle"/>
          </p:nvPr>
        </p:nvSpPr>
        <p:spPr>
          <a:xfrm>
            <a:off x="671250" y="2868650"/>
            <a:ext cx="78015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s" sz="1300" u="none" cap="none" strike="noStrike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Analizando a su competencia</a:t>
            </a:r>
            <a:endParaRPr b="0" i="0" sz="1800" u="none" cap="none" strike="noStrike">
              <a:solidFill>
                <a:srgbClr val="20124D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ff3e0a9e8_0_25"/>
          <p:cNvSpPr txBox="1"/>
          <p:nvPr>
            <p:ph type="title"/>
          </p:nvPr>
        </p:nvSpPr>
        <p:spPr>
          <a:xfrm>
            <a:off x="265500" y="1662425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">
                <a:solidFill>
                  <a:srgbClr val="20124D"/>
                </a:solidFill>
              </a:rPr>
              <a:t>Logo mural 3D</a:t>
            </a:r>
            <a:endParaRPr>
              <a:solidFill>
                <a:srgbClr val="20124D"/>
              </a:solidFill>
            </a:endParaRPr>
          </a:p>
        </p:txBody>
      </p:sp>
      <p:pic>
        <p:nvPicPr>
          <p:cNvPr id="292" name="Google Shape;292;gcff3e0a9e8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150" y="1054226"/>
            <a:ext cx="5190451" cy="292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ff3e0a9e8_0_30"/>
          <p:cNvSpPr txBox="1"/>
          <p:nvPr>
            <p:ph type="title"/>
          </p:nvPr>
        </p:nvSpPr>
        <p:spPr>
          <a:xfrm>
            <a:off x="265500" y="1662425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">
                <a:solidFill>
                  <a:srgbClr val="20124D"/>
                </a:solidFill>
              </a:rPr>
              <a:t>Uniforme</a:t>
            </a:r>
            <a:endParaRPr>
              <a:solidFill>
                <a:srgbClr val="20124D"/>
              </a:solidFill>
            </a:endParaRPr>
          </a:p>
        </p:txBody>
      </p:sp>
      <p:pic>
        <p:nvPicPr>
          <p:cNvPr id="298" name="Google Shape;298;gcff3e0a9e8_0_30"/>
          <p:cNvPicPr preferRelativeResize="0"/>
          <p:nvPr/>
        </p:nvPicPr>
        <p:blipFill rotWithShape="1">
          <a:blip r:embed="rId3">
            <a:alphaModFix/>
          </a:blip>
          <a:srcRect b="6877" l="0" r="0" t="11054"/>
          <a:stretch/>
        </p:blipFill>
        <p:spPr>
          <a:xfrm>
            <a:off x="4572000" y="1244499"/>
            <a:ext cx="4572001" cy="304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ff3e0a9e8_0_35"/>
          <p:cNvSpPr txBox="1"/>
          <p:nvPr>
            <p:ph type="title"/>
          </p:nvPr>
        </p:nvSpPr>
        <p:spPr>
          <a:xfrm>
            <a:off x="265500" y="1662425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">
                <a:solidFill>
                  <a:srgbClr val="20124D"/>
                </a:solidFill>
              </a:rPr>
              <a:t>Asientos</a:t>
            </a:r>
            <a:endParaRPr>
              <a:solidFill>
                <a:srgbClr val="20124D"/>
              </a:solidFill>
            </a:endParaRPr>
          </a:p>
        </p:txBody>
      </p:sp>
      <p:pic>
        <p:nvPicPr>
          <p:cNvPr id="304" name="Google Shape;304;gcff3e0a9e8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6200"/>
            <a:ext cx="4572000" cy="2493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cff3e0a9e8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0025"/>
            <a:ext cx="4571999" cy="24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490250" y="526350"/>
            <a:ext cx="59202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020">
                <a:solidFill>
                  <a:srgbClr val="20124D"/>
                </a:solidFill>
              </a:rPr>
              <a:t>INFORME DE PARTICIPACIÓN</a:t>
            </a:r>
            <a:endParaRPr sz="3020">
              <a:solidFill>
                <a:srgbClr val="20124D"/>
              </a:solidFill>
            </a:endParaRPr>
          </a:p>
        </p:txBody>
      </p:sp>
      <p:sp>
        <p:nvSpPr>
          <p:cNvPr id="311" name="Google Shape;311;p45"/>
          <p:cNvSpPr txBox="1"/>
          <p:nvPr>
            <p:ph idx="4294967295" type="body"/>
          </p:nvPr>
        </p:nvSpPr>
        <p:spPr>
          <a:xfrm>
            <a:off x="1165403" y="1458025"/>
            <a:ext cx="21066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i="1" lang="es" sz="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Belén Bonifacio López</a:t>
            </a:r>
            <a:endParaRPr b="1" i="1" sz="82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i="1" lang="es" sz="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José </a:t>
            </a:r>
            <a:r>
              <a:rPr b="1" i="1" lang="es" sz="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Chávez</a:t>
            </a:r>
            <a:r>
              <a:rPr b="1" i="1" lang="es" sz="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Paredes</a:t>
            </a:r>
            <a:endParaRPr b="1" i="1" sz="82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i="1" lang="es" sz="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Carlos Contreras Medrano</a:t>
            </a:r>
            <a:endParaRPr b="1" i="1" sz="82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i="1" lang="es" sz="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Andrés Núñez Zeballos</a:t>
            </a:r>
            <a:endParaRPr b="1" i="1" sz="82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i="1" lang="es" sz="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Valery Román Santos</a:t>
            </a:r>
            <a:endParaRPr b="1" i="1" sz="82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i="1" lang="es" sz="822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Christian Vilca Apaza</a:t>
            </a:r>
            <a:endParaRPr b="1" i="1" sz="82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b="1" i="1" sz="822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45"/>
          <p:cNvSpPr txBox="1"/>
          <p:nvPr>
            <p:ph idx="4294967295" type="body"/>
          </p:nvPr>
        </p:nvSpPr>
        <p:spPr>
          <a:xfrm>
            <a:off x="3438425" y="1515277"/>
            <a:ext cx="4000500" cy="14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8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Trabajo activo y asistencia completa</a:t>
            </a:r>
            <a:endParaRPr sz="80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8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Trabajo activo y asistencia completa </a:t>
            </a:r>
            <a:endParaRPr sz="80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8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Trabajo activo y asistencia </a:t>
            </a:r>
            <a:r>
              <a:rPr lang="es" sz="8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completa </a:t>
            </a:r>
            <a:endParaRPr sz="80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8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Trabajo activo y asistencia completa </a:t>
            </a:r>
            <a:endParaRPr sz="80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8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Trabajo activo y asistencia completa </a:t>
            </a:r>
            <a:endParaRPr sz="80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8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Trabajo activo y asistencia completa</a:t>
            </a:r>
            <a:endParaRPr sz="80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0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0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3" name="Google Shape;313;p45"/>
          <p:cNvCxnSpPr/>
          <p:nvPr/>
        </p:nvCxnSpPr>
        <p:spPr>
          <a:xfrm>
            <a:off x="947450" y="1458025"/>
            <a:ext cx="7639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4" name="Google Shape;314;p45"/>
          <p:cNvCxnSpPr/>
          <p:nvPr/>
        </p:nvCxnSpPr>
        <p:spPr>
          <a:xfrm>
            <a:off x="1127821" y="1758450"/>
            <a:ext cx="721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5" name="Google Shape;315;p45"/>
          <p:cNvCxnSpPr/>
          <p:nvPr/>
        </p:nvCxnSpPr>
        <p:spPr>
          <a:xfrm>
            <a:off x="1127821" y="1984800"/>
            <a:ext cx="721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6" name="Google Shape;316;p45"/>
          <p:cNvCxnSpPr/>
          <p:nvPr/>
        </p:nvCxnSpPr>
        <p:spPr>
          <a:xfrm>
            <a:off x="1127821" y="2222175"/>
            <a:ext cx="721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7" name="Google Shape;317;p45"/>
          <p:cNvCxnSpPr/>
          <p:nvPr/>
        </p:nvCxnSpPr>
        <p:spPr>
          <a:xfrm>
            <a:off x="1127821" y="2441450"/>
            <a:ext cx="721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8" name="Google Shape;318;p45"/>
          <p:cNvCxnSpPr/>
          <p:nvPr/>
        </p:nvCxnSpPr>
        <p:spPr>
          <a:xfrm>
            <a:off x="1127821" y="2660725"/>
            <a:ext cx="721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9" name="Google Shape;319;p45"/>
          <p:cNvCxnSpPr/>
          <p:nvPr/>
        </p:nvCxnSpPr>
        <p:spPr>
          <a:xfrm>
            <a:off x="1090994" y="2920725"/>
            <a:ext cx="7214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0" name="Google Shape;320;p45"/>
          <p:cNvCxnSpPr/>
          <p:nvPr/>
        </p:nvCxnSpPr>
        <p:spPr>
          <a:xfrm>
            <a:off x="744851" y="5203400"/>
            <a:ext cx="559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1" name="Google Shape;321;p45"/>
          <p:cNvSpPr txBox="1"/>
          <p:nvPr/>
        </p:nvSpPr>
        <p:spPr>
          <a:xfrm>
            <a:off x="490250" y="3400000"/>
            <a:ext cx="78150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Montserrat"/>
                <a:ea typeface="Montserrat"/>
                <a:cs typeface="Montserrat"/>
                <a:sym typeface="Montserrat"/>
              </a:rPr>
              <a:t>Sustentacion…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"/>
          <p:cNvSpPr txBox="1"/>
          <p:nvPr>
            <p:ph type="title"/>
          </p:nvPr>
        </p:nvSpPr>
        <p:spPr>
          <a:xfrm>
            <a:off x="-218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">
                <a:solidFill>
                  <a:srgbClr val="20124D"/>
                </a:solidFill>
              </a:rPr>
              <a:t>Competencia directa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80" name="Google Shape;80;p6"/>
          <p:cNvSpPr txBox="1"/>
          <p:nvPr>
            <p:ph idx="1" type="subTitle"/>
          </p:nvPr>
        </p:nvSpPr>
        <p:spPr>
          <a:xfrm>
            <a:off x="-218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s" sz="15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Aerolíneas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81" name="Google Shape;81;p6"/>
          <p:cNvSpPr/>
          <p:nvPr/>
        </p:nvSpPr>
        <p:spPr>
          <a:xfrm>
            <a:off x="3632950" y="200"/>
            <a:ext cx="5511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/>
          <p:cNvSpPr txBox="1"/>
          <p:nvPr/>
        </p:nvSpPr>
        <p:spPr>
          <a:xfrm>
            <a:off x="3826700" y="111800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verage"/>
                <a:ea typeface="Average"/>
                <a:cs typeface="Average"/>
                <a:sym typeface="Average"/>
              </a:rPr>
              <a:t>COMPETIDORES NACIONALES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3" name="Google Shape;8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575" y="431600"/>
            <a:ext cx="5411226" cy="21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6"/>
          <p:cNvSpPr txBox="1"/>
          <p:nvPr/>
        </p:nvSpPr>
        <p:spPr>
          <a:xfrm>
            <a:off x="3826700" y="2571750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Average"/>
                <a:ea typeface="Average"/>
                <a:cs typeface="Average"/>
                <a:sym typeface="Average"/>
              </a:rPr>
              <a:t>COMPETIDORES INTERNACIONALES</a:t>
            </a:r>
            <a:endParaRPr b="1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5" name="Google Shape;8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1650" y="4676738"/>
            <a:ext cx="31242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7875" y="3339426"/>
            <a:ext cx="4948650" cy="48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1652" y="4234877"/>
            <a:ext cx="4901073" cy="4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7875" y="3734000"/>
            <a:ext cx="5061300" cy="46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11652" y="2895750"/>
            <a:ext cx="5061304" cy="4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35850" y="4735050"/>
            <a:ext cx="97155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20500" y="4705325"/>
            <a:ext cx="828675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6e761713b_0_0"/>
          <p:cNvSpPr txBox="1"/>
          <p:nvPr>
            <p:ph type="title"/>
          </p:nvPr>
        </p:nvSpPr>
        <p:spPr>
          <a:xfrm>
            <a:off x="-218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">
                <a:solidFill>
                  <a:srgbClr val="20124D"/>
                </a:solidFill>
              </a:rPr>
              <a:t>Competencia indirecta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97" name="Google Shape;97;g106e761713b_0_0"/>
          <p:cNvSpPr txBox="1"/>
          <p:nvPr>
            <p:ph idx="1" type="subTitle"/>
          </p:nvPr>
        </p:nvSpPr>
        <p:spPr>
          <a:xfrm>
            <a:off x="-218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s" sz="15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solo courier.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98" name="Google Shape;98;g106e761713b_0_0"/>
          <p:cNvSpPr/>
          <p:nvPr/>
        </p:nvSpPr>
        <p:spPr>
          <a:xfrm>
            <a:off x="3234600" y="0"/>
            <a:ext cx="26748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g106e761713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900" y="456850"/>
            <a:ext cx="624600" cy="7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106e761713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675" y="553537"/>
            <a:ext cx="1533826" cy="69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106e761713b_0_0"/>
          <p:cNvPicPr preferRelativeResize="0"/>
          <p:nvPr/>
        </p:nvPicPr>
        <p:blipFill rotWithShape="1">
          <a:blip r:embed="rId5">
            <a:alphaModFix/>
          </a:blip>
          <a:srcRect b="36543" l="0" r="0" t="39860"/>
          <a:stretch/>
        </p:blipFill>
        <p:spPr>
          <a:xfrm>
            <a:off x="6578125" y="602387"/>
            <a:ext cx="2531450" cy="5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106e761713b_0_0"/>
          <p:cNvPicPr preferRelativeResize="0"/>
          <p:nvPr/>
        </p:nvPicPr>
        <p:blipFill rotWithShape="1">
          <a:blip r:embed="rId6">
            <a:alphaModFix/>
          </a:blip>
          <a:srcRect b="31116" l="0" r="0" t="29399"/>
          <a:stretch/>
        </p:blipFill>
        <p:spPr>
          <a:xfrm>
            <a:off x="3902900" y="1638949"/>
            <a:ext cx="1881376" cy="7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106e761713b_0_0"/>
          <p:cNvPicPr preferRelativeResize="0"/>
          <p:nvPr/>
        </p:nvPicPr>
        <p:blipFill rotWithShape="1">
          <a:blip r:embed="rId7">
            <a:alphaModFix/>
          </a:blip>
          <a:srcRect b="28014" l="0" r="0" t="29019"/>
          <a:stretch/>
        </p:blipFill>
        <p:spPr>
          <a:xfrm>
            <a:off x="6440501" y="1525425"/>
            <a:ext cx="2356950" cy="101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106e761713b_0_0"/>
          <p:cNvPicPr preferRelativeResize="0"/>
          <p:nvPr/>
        </p:nvPicPr>
        <p:blipFill rotWithShape="1">
          <a:blip r:embed="rId8">
            <a:alphaModFix/>
          </a:blip>
          <a:srcRect b="31935" l="0" r="0" t="29274"/>
          <a:stretch/>
        </p:blipFill>
        <p:spPr>
          <a:xfrm>
            <a:off x="3826700" y="2774550"/>
            <a:ext cx="1915167" cy="74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06e761713b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2500" y="2787676"/>
            <a:ext cx="2812948" cy="78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06e761713b_0_0"/>
          <p:cNvPicPr preferRelativeResize="0"/>
          <p:nvPr/>
        </p:nvPicPr>
        <p:blipFill rotWithShape="1">
          <a:blip r:embed="rId10">
            <a:alphaModFix/>
          </a:blip>
          <a:srcRect b="18597" l="0" r="0" t="22419"/>
          <a:stretch/>
        </p:blipFill>
        <p:spPr>
          <a:xfrm>
            <a:off x="3511838" y="4038825"/>
            <a:ext cx="1012725" cy="5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06e761713b_0_0"/>
          <p:cNvPicPr preferRelativeResize="0"/>
          <p:nvPr/>
        </p:nvPicPr>
        <p:blipFill rotWithShape="1">
          <a:blip r:embed="rId11">
            <a:alphaModFix/>
          </a:blip>
          <a:srcRect b="34909" l="0" r="0" t="37217"/>
          <a:stretch/>
        </p:blipFill>
        <p:spPr>
          <a:xfrm>
            <a:off x="4906675" y="4051447"/>
            <a:ext cx="2143125" cy="5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06e761713b_0_0"/>
          <p:cNvPicPr preferRelativeResize="0"/>
          <p:nvPr/>
        </p:nvPicPr>
        <p:blipFill rotWithShape="1">
          <a:blip r:embed="rId12">
            <a:alphaModFix/>
          </a:blip>
          <a:srcRect b="17020" l="0" r="0" t="20197"/>
          <a:stretch/>
        </p:blipFill>
        <p:spPr>
          <a:xfrm>
            <a:off x="7697350" y="4051450"/>
            <a:ext cx="1251403" cy="7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"/>
          <p:cNvSpPr txBox="1"/>
          <p:nvPr>
            <p:ph type="title"/>
          </p:nvPr>
        </p:nvSpPr>
        <p:spPr>
          <a:xfrm>
            <a:off x="671250" y="20076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>
                <a:solidFill>
                  <a:srgbClr val="073763"/>
                </a:solidFill>
              </a:rPr>
              <a:t>Parámetros existentes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114" name="Google Shape;114;p9"/>
          <p:cNvSpPr txBox="1"/>
          <p:nvPr>
            <p:ph idx="4294967295" type="subTitle"/>
          </p:nvPr>
        </p:nvSpPr>
        <p:spPr>
          <a:xfrm>
            <a:off x="671250" y="2868650"/>
            <a:ext cx="78015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b="0" i="0" lang="es" sz="1300" u="none" cap="none" strike="noStrik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(Deficiencias y aciertos)</a:t>
            </a:r>
            <a:endParaRPr b="0" i="0" sz="1800" u="none" cap="none" strike="noStrike">
              <a:solidFill>
                <a:srgbClr val="07376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/>
          <p:nvPr/>
        </p:nvSpPr>
        <p:spPr>
          <a:xfrm>
            <a:off x="3426625" y="0"/>
            <a:ext cx="5717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0"/>
          <p:cNvSpPr txBox="1"/>
          <p:nvPr>
            <p:ph type="title"/>
          </p:nvPr>
        </p:nvSpPr>
        <p:spPr>
          <a:xfrm>
            <a:off x="119150" y="437950"/>
            <a:ext cx="3514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20124D"/>
                </a:solidFill>
              </a:rPr>
              <a:t>Calidad </a:t>
            </a:r>
            <a:endParaRPr>
              <a:solidFill>
                <a:srgbClr val="20124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20124D"/>
                </a:solidFill>
              </a:rPr>
              <a:t>gráfica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121" name="Google Shape;121;p10"/>
          <p:cNvSpPr txBox="1"/>
          <p:nvPr>
            <p:ph idx="4294967295" type="body"/>
          </p:nvPr>
        </p:nvSpPr>
        <p:spPr>
          <a:xfrm>
            <a:off x="206100" y="1545175"/>
            <a:ext cx="2738100" cy="3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s" sz="1222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Alta:.</a:t>
            </a:r>
            <a:endParaRPr sz="1222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222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s" sz="1222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Formas - Los trazos están  bien elaborados. Contiene formas muy claras. Los colores y la gráfica es muy sólida y equilibrada frente a su competencia.</a:t>
            </a:r>
            <a:endParaRPr sz="1222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222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i="1" lang="es" sz="1222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La marca tiene que  conservar su </a:t>
            </a:r>
            <a:r>
              <a:rPr i="1" lang="es" sz="1222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altísima</a:t>
            </a:r>
            <a:r>
              <a:rPr i="1" lang="es" sz="1222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 calidad gráfica.</a:t>
            </a:r>
            <a:endParaRPr i="1" sz="1222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i="1" lang="es" sz="1222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Además</a:t>
            </a:r>
            <a:r>
              <a:rPr i="1" lang="es" sz="1222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 que como marca tiene una amplia trayectoria en el rubro, debe mantener su </a:t>
            </a:r>
            <a:r>
              <a:rPr i="1" lang="es" sz="1222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estándar superior frente a sus competidores.</a:t>
            </a:r>
            <a:endParaRPr i="1" sz="1222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9563" y="152400"/>
            <a:ext cx="465151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8"/>
          <p:cNvSpPr txBox="1"/>
          <p:nvPr>
            <p:ph type="title"/>
          </p:nvPr>
        </p:nvSpPr>
        <p:spPr>
          <a:xfrm>
            <a:off x="490250" y="526350"/>
            <a:ext cx="3514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20124D"/>
                </a:solidFill>
              </a:rPr>
              <a:t>Corrección tipológica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128" name="Google Shape;128;p8"/>
          <p:cNvSpPr txBox="1"/>
          <p:nvPr>
            <p:ph idx="4294967295" type="body"/>
          </p:nvPr>
        </p:nvSpPr>
        <p:spPr>
          <a:xfrm>
            <a:off x="598975" y="1680600"/>
            <a:ext cx="3179100" cy="3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Media Baja: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Air france actualmente presenta un logotipo con símbolo, pero falla en la identificación del símbolo, además, este no funciona de la misma manera sin la parte tipográfica.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Ideal: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2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La marca requiere un logotipo, donde se juegue con los colores corporativos de ésta.</a:t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050" y="1650450"/>
            <a:ext cx="4573415" cy="92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050" y="2708429"/>
            <a:ext cx="1996649" cy="1556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2106" y="2708430"/>
            <a:ext cx="2456368" cy="1556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/>
          <p:nvPr>
            <p:ph type="title"/>
          </p:nvPr>
        </p:nvSpPr>
        <p:spPr>
          <a:xfrm>
            <a:off x="490250" y="526350"/>
            <a:ext cx="35148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>
                <a:solidFill>
                  <a:srgbClr val="20124D"/>
                </a:solidFill>
              </a:rPr>
              <a:t>Compatibilidad estilística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137" name="Google Shape;137;p12"/>
          <p:cNvSpPr txBox="1"/>
          <p:nvPr/>
        </p:nvSpPr>
        <p:spPr>
          <a:xfrm>
            <a:off x="490250" y="1796925"/>
            <a:ext cx="30000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Alta</a:t>
            </a:r>
            <a:endParaRPr b="1" sz="11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s" sz="11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a marca actualmente tiene un estilo formal y elegante logrando transmitir a la vez ese mensaje en distintas formas de uso hacia el público.</a:t>
            </a:r>
            <a:endParaRPr sz="11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Ideal:</a:t>
            </a:r>
            <a:endParaRPr sz="11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00">
                <a:solidFill>
                  <a:srgbClr val="20124D"/>
                </a:solidFill>
                <a:latin typeface="Montserrat"/>
                <a:ea typeface="Montserrat"/>
                <a:cs typeface="Montserrat"/>
                <a:sym typeface="Montserrat"/>
              </a:rPr>
              <a:t>La marca debe seguir transmitiendo las mismas características al público.</a:t>
            </a:r>
            <a:endParaRPr i="1" sz="1100">
              <a:solidFill>
                <a:srgbClr val="2012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" name="Google Shape;13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788" y="526350"/>
            <a:ext cx="3315653" cy="22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913" y="2253840"/>
            <a:ext cx="2517425" cy="252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